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A67C7A8-6FB4-49D2-977C-B80B35051863}" type="datetimeFigureOut">
              <a:rPr lang="ru-RU"/>
              <a:pPr>
                <a:defRPr/>
              </a:pPr>
              <a:t>14.04.2021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44DF70C-2E88-476E-9D34-0EBA19BF1A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53EC970-BF4A-447D-9A7A-F3DC44C104D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E01D7-CD41-423C-9D43-6FDF274F4AC1}" type="datetime1">
              <a:rPr lang="ru-RU"/>
              <a:pPr>
                <a:defRPr/>
              </a:pPr>
              <a:t>14.04.2021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7BF5A-D110-486A-8E09-90A3E2BE22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75DD0-619D-4AA4-A143-FFA7FCCC1147}" type="datetime1">
              <a:rPr lang="ru-RU"/>
              <a:pPr>
                <a:defRPr/>
              </a:pPr>
              <a:t>14.04.2021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94370-A361-402B-9113-C1D550B05E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95FC7-57B1-45A3-B35F-CC9DFEB926F1}" type="datetime1">
              <a:rPr lang="ru-RU"/>
              <a:pPr>
                <a:defRPr/>
              </a:pPr>
              <a:t>14.04.2021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0147A-2FFA-4FE5-A131-EF7FF999CB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FC7AA-0B70-4185-B8AD-8154B1D392E3}" type="datetime1">
              <a:rPr lang="ru-RU"/>
              <a:pPr>
                <a:defRPr/>
              </a:pPr>
              <a:t>14.04.2021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AABFF-0444-4C6C-AE5F-17738CA31C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BEB51-4F4B-4EE6-8B8D-E90833F3E3ED}" type="datetime1">
              <a:rPr lang="ru-RU"/>
              <a:pPr>
                <a:defRPr/>
              </a:pPr>
              <a:t>14.04.2021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172DA-AC1E-45F5-A3AF-07D33F052D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37F78-09FD-4125-BEF0-AA4FAEA10297}" type="datetime1">
              <a:rPr lang="ru-RU"/>
              <a:pPr>
                <a:defRPr/>
              </a:pPr>
              <a:t>14.04.2021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4929D-2EC1-451B-B320-32A62E9A47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33001-D3D0-40FF-94F4-E0676875F4FF}" type="datetime1">
              <a:rPr lang="ru-RU"/>
              <a:pPr>
                <a:defRPr/>
              </a:pPr>
              <a:t>14.04.2021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01118-B087-4ED4-A028-99CA5C48FA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4D3E9-1F49-46F4-9B4B-5F08A7566F72}" type="datetime1">
              <a:rPr lang="ru-RU"/>
              <a:pPr>
                <a:defRPr/>
              </a:pPr>
              <a:t>14.04.2021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9C388-D867-4DD1-930B-4258ECC09E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65EA7-09B2-4FAF-849E-2647FD084C0F}" type="datetime1">
              <a:rPr lang="ru-RU"/>
              <a:pPr>
                <a:defRPr/>
              </a:pPr>
              <a:t>14.04.2021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36230-6FD7-480C-A81A-F1C8265E03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07BBC-90AE-41E8-8699-BF1A45B2D29C}" type="datetime1">
              <a:rPr lang="ru-RU"/>
              <a:pPr>
                <a:defRPr/>
              </a:pPr>
              <a:t>14.04.2021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FCE63-968A-4F79-922C-2E18B6731A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E64B4-0EF5-407E-ADAA-0F312F01331B}" type="datetime1">
              <a:rPr lang="ru-RU"/>
              <a:pPr>
                <a:defRPr/>
              </a:pPr>
              <a:t>14.04.2021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65AEA-35E4-430C-9E16-E2B41A2A8A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9AD0A3B-4CA4-403F-A3C3-FC3CE61A3A03}" type="datetime1">
              <a:rPr lang="ru-RU"/>
              <a:pPr>
                <a:defRPr/>
              </a:pPr>
              <a:t>14.04.2021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CD9093C-D3B9-415C-A6C7-0D25C6BB0D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Documents and Settings\Aida\Рабочий стол\НОвая ГРАФИКА сборник\КАРТИНКИ СБОРНИК_ школьные\__Flo20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14750" y="5715000"/>
            <a:ext cx="500063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H:\Documents and Settings\Aida\Рабочий стол\НОвая ГРАФИКА сборник\КАРТИНКИ СБОРНИК_ школьные\__Flo20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00500" y="6000750"/>
            <a:ext cx="4095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6" descr="H:\Documents and Settings\Aida\Рабочий стол\НОвая ГРАФИКА сборник\КАРТИНКИ СБОРНИК_ школьные\__Flo15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72438" y="4929188"/>
            <a:ext cx="74295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7" descr="H:\Documents and Settings\Aida\Рабочий стол\НОвая ГРАФИКА сборник\КАРТИНКИ СБОРНИК_ школьные\__Flo15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0" y="5929313"/>
            <a:ext cx="51435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8" descr="H:\Documents and Settings\Aida\Рабочий стол\НОвая ГРАФИКА сборник\КАРТИНКИ СБОРНИК_ школьные\__Flo15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500063" y="5357813"/>
            <a:ext cx="7715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9" descr="H:\Documents and Settings\Aida\Рабочий стол\НОвая ГРАФИКА сборник\КАРТИНКИ СБОРНИК_ школьные\__SUN2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214313"/>
            <a:ext cx="5715000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6" name="Заголовок 1"/>
          <p:cNvSpPr>
            <a:spLocks noGrp="1"/>
          </p:cNvSpPr>
          <p:nvPr>
            <p:ph type="ctrTitle"/>
          </p:nvPr>
        </p:nvSpPr>
        <p:spPr>
          <a:xfrm>
            <a:off x="755650" y="260350"/>
            <a:ext cx="7772400" cy="1470025"/>
          </a:xfrm>
          <a:solidFill>
            <a:schemeClr val="bg1">
              <a:alpha val="85097"/>
            </a:schemeClr>
          </a:solidFill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800000"/>
                </a:solidFill>
                <a:latin typeface="Times New Roman" pitchFamily="18" charset="0"/>
              </a:rPr>
              <a:t>Семья и детство</a:t>
            </a:r>
            <a:br>
              <a:rPr lang="ru-RU" b="1" smtClean="0">
                <a:solidFill>
                  <a:srgbClr val="800000"/>
                </a:solidFill>
                <a:latin typeface="Times New Roman" pitchFamily="18" charset="0"/>
              </a:rPr>
            </a:br>
            <a:r>
              <a:rPr lang="ru-RU" b="1" smtClean="0">
                <a:solidFill>
                  <a:srgbClr val="800000"/>
                </a:solidFill>
                <a:latin typeface="Times New Roman" pitchFamily="18" charset="0"/>
              </a:rPr>
              <a:t>без жестокости и насилия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323850" y="549275"/>
            <a:ext cx="8280400" cy="500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Tx/>
              <a:buChar char="•"/>
            </a:pPr>
            <a:r>
              <a:rPr lang="ru-RU" sz="2800">
                <a:latin typeface="Times New Roman" pitchFamily="18" charset="0"/>
              </a:rPr>
              <a:t> </a:t>
            </a:r>
            <a:r>
              <a:rPr lang="ru-RU" sz="2800" b="1" u="sng">
                <a:latin typeface="Times New Roman" pitchFamily="18" charset="0"/>
              </a:rPr>
              <a:t>Укусы</a:t>
            </a:r>
            <a:r>
              <a:rPr lang="ru-RU" sz="2800">
                <a:latin typeface="Times New Roman" pitchFamily="18" charset="0"/>
              </a:rPr>
              <a:t> (следы от человеческого укуса характеризуются ранами, расположенными по контуру зубной арки, типично наличие кровоподтёков)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ru-RU" sz="2800">
                <a:latin typeface="Times New Roman" pitchFamily="18" charset="0"/>
              </a:rPr>
              <a:t> </a:t>
            </a:r>
            <a:r>
              <a:rPr lang="ru-RU" sz="2800" b="1" u="sng">
                <a:latin typeface="Times New Roman" pitchFamily="18" charset="0"/>
              </a:rPr>
              <a:t>Синдром тряски ребёнка</a:t>
            </a:r>
            <a:r>
              <a:rPr lang="ru-RU" sz="2800">
                <a:latin typeface="Times New Roman" pitchFamily="18" charset="0"/>
              </a:rPr>
              <a:t> (возникает, когда взрослый, схватив ребёнка за плечи, сильно трясёт его взад и вперёд, при этом сила воздействия на кровеносные сосуды мозга такова, что могут произойти кровоизлияния в мозг или ушиб мозга, у ребёнка наблюдается кровоизлияния в глазах, тошнота, рвота, потеря сознания)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611188" y="765175"/>
            <a:ext cx="7848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800">
              <a:latin typeface="Times New Roman" pitchFamily="18" charset="0"/>
            </a:endParaRPr>
          </a:p>
        </p:txBody>
      </p:sp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684213" y="692150"/>
            <a:ext cx="7775575" cy="411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b="1" i="1" u="sng">
                <a:latin typeface="Times New Roman" pitchFamily="18" charset="0"/>
              </a:rPr>
              <a:t>Сексуальное насилие –</a:t>
            </a:r>
            <a:r>
              <a:rPr lang="ru-RU" sz="4400">
                <a:latin typeface="Times New Roman" pitchFamily="18" charset="0"/>
              </a:rPr>
              <a:t> любой контакт или взаимодействие, в котором ребёнок сексуально стимулируется или используется для сексуальной стимуляции</a:t>
            </a:r>
            <a:endParaRPr lang="ru-RU" sz="4400" b="1" i="1" u="sng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611188" y="620713"/>
            <a:ext cx="8064500" cy="47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latin typeface="Times New Roman" pitchFamily="18" charset="0"/>
              </a:rPr>
              <a:t>Влияние на ребёнка: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ru-RU" sz="2800">
                <a:latin typeface="Times New Roman" pitchFamily="18" charset="0"/>
              </a:rPr>
              <a:t>Ребёнок обнаруживает странные (причудливые), слишком сложные или необычные познания или действия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ru-RU" sz="2800">
                <a:latin typeface="Times New Roman" pitchFamily="18" charset="0"/>
              </a:rPr>
              <a:t>Может сексуально приставать к детям, подросткам, взрослым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ru-RU" sz="2800">
                <a:latin typeface="Times New Roman" pitchFamily="18" charset="0"/>
              </a:rPr>
              <a:t>Может жаловаться на зуд, воспаление, боль в области гениталий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ru-RU" sz="2800">
                <a:latin typeface="Times New Roman" pitchFamily="18" charset="0"/>
              </a:rPr>
              <a:t>Может жаловаться на физическое нездоровье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684213" y="549275"/>
            <a:ext cx="74168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i="1" u="sng">
                <a:latin typeface="Times New Roman" pitchFamily="18" charset="0"/>
              </a:rPr>
              <a:t>Психическое насилие-</a:t>
            </a:r>
            <a:r>
              <a:rPr lang="ru-RU" sz="4000">
                <a:latin typeface="Times New Roman" pitchFamily="18" charset="0"/>
              </a:rPr>
              <a:t> эмоционально неправильное обращение с детьми: обвинения, оскорбления, угрозы в адрес ребёнка (брань, крики, внушение чувства страха)</a:t>
            </a:r>
            <a:endParaRPr lang="ru-RU" sz="4000" b="1" i="1" u="sng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827088" y="692150"/>
            <a:ext cx="7632700" cy="53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</a:rPr>
              <a:t>Виды психического насилия: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ru-RU" sz="2400">
                <a:latin typeface="Times New Roman" pitchFamily="18" charset="0"/>
              </a:rPr>
              <a:t>Принижение его успехов, пренебрежительное, грубое обращение, унижающее его достоинство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ru-RU" sz="2400">
                <a:latin typeface="Times New Roman" pitchFamily="18" charset="0"/>
              </a:rPr>
              <a:t>Отвержение ребёнка, подавление всякой воли ребёнка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ru-RU" sz="2400">
                <a:latin typeface="Times New Roman" pitchFamily="18" charset="0"/>
              </a:rPr>
              <a:t>Длительное лишение ребёнка любви, нежности, заботы 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ru-RU" sz="2400">
                <a:latin typeface="Times New Roman" pitchFamily="18" charset="0"/>
              </a:rPr>
              <a:t>Принуждение к одиночеству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ru-RU" sz="2400">
                <a:latin typeface="Times New Roman" pitchFamily="18" charset="0"/>
              </a:rPr>
              <a:t>Совершение в присутствии ребёнка насилия по отношению к супругу или другим детям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ru-RU" sz="2400">
                <a:latin typeface="Times New Roman" pitchFamily="18" charset="0"/>
              </a:rPr>
              <a:t>Причинение боли домашним животным с целью запугать ребёнка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endParaRPr lang="ru-RU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684213" y="549275"/>
            <a:ext cx="7920037" cy="607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latin typeface="Times New Roman" pitchFamily="18" charset="0"/>
              </a:rPr>
              <a:t>Влияние на ребёнка: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ru-RU" sz="2800">
                <a:latin typeface="Times New Roman" pitchFamily="18" charset="0"/>
              </a:rPr>
              <a:t>Задержка в физическом, речевом развитии, задержка роста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ru-RU" sz="2800">
                <a:latin typeface="Times New Roman" pitchFamily="18" charset="0"/>
              </a:rPr>
              <a:t>Импульсивность, взрывчатость, вредные привычки, злость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ru-RU" sz="2800">
                <a:latin typeface="Times New Roman" pitchFamily="18" charset="0"/>
              </a:rPr>
              <a:t>Попытки совершения самоубийства, потеря смысла жизни, цели в жизни (у подростков)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ru-RU" sz="2800">
                <a:latin typeface="Times New Roman" pitchFamily="18" charset="0"/>
              </a:rPr>
              <a:t>Уступчивость, податливость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ru-RU" sz="2800">
                <a:latin typeface="Times New Roman" pitchFamily="18" charset="0"/>
              </a:rPr>
              <a:t>Депрессии, печаль, беспомощность, безнадёжность 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endParaRPr lang="ru-RU" sz="28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684213" y="549275"/>
            <a:ext cx="7920037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i="1" u="sng">
                <a:latin typeface="Times New Roman" pitchFamily="18" charset="0"/>
              </a:rPr>
              <a:t>Отсутствие заботы</a:t>
            </a:r>
            <a:r>
              <a:rPr lang="ru-RU" sz="2400" b="1" i="1" u="sng">
                <a:latin typeface="Times New Roman" pitchFamily="18" charset="0"/>
              </a:rPr>
              <a:t> </a:t>
            </a:r>
            <a:r>
              <a:rPr lang="ru-RU" sz="4000">
                <a:latin typeface="Times New Roman" pitchFamily="18" charset="0"/>
              </a:rPr>
              <a:t>(пренебрежение основными потребностями ребёнка), невнимание к основным нуждам ребёнка в пище, одежде, медицинском обслуживании, присмотре.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827088" y="692150"/>
            <a:ext cx="7705725" cy="543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latin typeface="Times New Roman" pitchFamily="18" charset="0"/>
              </a:rPr>
              <a:t>Влияние на ребёнка: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ru-RU" sz="2800">
                <a:latin typeface="Times New Roman" pitchFamily="18" charset="0"/>
              </a:rPr>
              <a:t>Не растёт, не набирает веса или теряет в весе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ru-RU" sz="2800">
                <a:latin typeface="Times New Roman" pitchFamily="18" charset="0"/>
              </a:rPr>
              <a:t>Ребёнок брошен, находится без присмотра, не имеет подходящей одежды, жилища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ru-RU" sz="2800">
                <a:latin typeface="Times New Roman" pitchFamily="18" charset="0"/>
              </a:rPr>
              <a:t>Нет прививок, нуждается в услугах врача, запущенное состояние детей (педикулёз, дистрофия)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ru-RU" sz="2800">
                <a:latin typeface="Times New Roman" pitchFamily="18" charset="0"/>
              </a:rPr>
              <a:t>Не ходит в школу, прогуливает школу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ru-RU" sz="2800">
                <a:latin typeface="Times New Roman" pitchFamily="18" charset="0"/>
              </a:rPr>
              <a:t>Устаёт, апатичен, имеет отклонения в поведении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395288" y="549275"/>
            <a:ext cx="8064500" cy="436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>
                <a:latin typeface="Times New Roman" pitchFamily="18" charset="0"/>
              </a:rPr>
              <a:t>Не всегда эти признаки очевидны. Но, однако, существуют явные </a:t>
            </a:r>
            <a:r>
              <a:rPr lang="ru-RU" sz="2800" b="1" i="1" u="sng">
                <a:latin typeface="Times New Roman" pitchFamily="18" charset="0"/>
              </a:rPr>
              <a:t>признаки, которые  требуют немедленного информирования правоохранительных органов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ru-RU" sz="2800" b="1" i="1" u="sng">
                <a:latin typeface="Times New Roman" pitchFamily="18" charset="0"/>
              </a:rPr>
              <a:t>Следы побоев, истязаний, физического насилия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ru-RU" sz="2800" b="1" i="1" u="sng">
                <a:latin typeface="Times New Roman" pitchFamily="18" charset="0"/>
              </a:rPr>
              <a:t>Следы сексуального насилия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ru-RU" sz="2800" b="1" i="1" u="sng">
                <a:latin typeface="Times New Roman" pitchFamily="18" charset="0"/>
              </a:rPr>
              <a:t>Запущенное состояние детей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ru-RU" sz="2800" b="1" i="1" u="sng">
                <a:latin typeface="Times New Roman" pitchFamily="18" charset="0"/>
              </a:rPr>
              <a:t>Отсутствие нормальных условий проживания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/>
          <p:cNvSpPr txBox="1">
            <a:spLocks noChangeArrowheads="1"/>
          </p:cNvSpPr>
          <p:nvPr/>
        </p:nvSpPr>
        <p:spPr bwMode="auto">
          <a:xfrm>
            <a:off x="539750" y="476250"/>
            <a:ext cx="79930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800">
              <a:latin typeface="Times New Roman" pitchFamily="18" charset="0"/>
            </a:endParaRPr>
          </a:p>
        </p:txBody>
      </p:sp>
      <p:sp>
        <p:nvSpPr>
          <p:cNvPr id="20483" name="Text Box 5"/>
          <p:cNvSpPr txBox="1">
            <a:spLocks noChangeArrowheads="1"/>
          </p:cNvSpPr>
          <p:nvPr/>
        </p:nvSpPr>
        <p:spPr bwMode="auto">
          <a:xfrm>
            <a:off x="539750" y="620713"/>
            <a:ext cx="8064500" cy="640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ru-RU" sz="2800" b="1" i="1" u="sng">
                <a:latin typeface="Times New Roman" pitchFamily="18" charset="0"/>
              </a:rPr>
              <a:t>Антисанитарное состояние жилья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800" b="1" i="1" u="sng">
                <a:latin typeface="Times New Roman" pitchFamily="18" charset="0"/>
              </a:rPr>
              <a:t>Систематическое пьянство родителей, драки в присутствии ребёнка, лишение его сна, ребёнка выгоняют из дома</a:t>
            </a:r>
          </a:p>
          <a:p>
            <a:pPr algn="ctr">
              <a:spcBef>
                <a:spcPct val="50000"/>
              </a:spcBef>
            </a:pPr>
            <a:r>
              <a:rPr lang="ru-RU" sz="3600" b="1">
                <a:latin typeface="Times New Roman" pitchFamily="18" charset="0"/>
              </a:rPr>
              <a:t>Если Вы знаете об этих фактах, не оставайтесь равнодушными. Вы можете позвонить в любое отделение полиции и оставить сообщение, этим Вы, возможно, спасёте жизнь ребёнку.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ru-RU" sz="3600" b="1" i="1" u="sng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3A511D-03F4-4615-AF81-257BBDBB27B2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3075" name="Text Box 8"/>
          <p:cNvSpPr txBox="1">
            <a:spLocks noChangeArrowheads="1"/>
          </p:cNvSpPr>
          <p:nvPr/>
        </p:nvSpPr>
        <p:spPr bwMode="auto">
          <a:xfrm>
            <a:off x="468313" y="836613"/>
            <a:ext cx="8351837" cy="449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b="1">
                <a:latin typeface="Times New Roman" pitchFamily="18" charset="0"/>
              </a:rPr>
              <a:t>Ребёнок должен быть защищён от всех форм небрежного отношения, жестокости и эксплуатации. </a:t>
            </a:r>
          </a:p>
          <a:p>
            <a:pPr algn="ctr">
              <a:spcBef>
                <a:spcPct val="50000"/>
              </a:spcBef>
            </a:pPr>
            <a:r>
              <a:rPr lang="ru-RU" sz="4400" b="1" i="1">
                <a:latin typeface="Times New Roman" pitchFamily="18" charset="0"/>
              </a:rPr>
              <a:t>(Принцип 9 Декларации прав ребёнка. 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4"/>
          <p:cNvSpPr txBox="1">
            <a:spLocks noChangeArrowheads="1"/>
          </p:cNvSpPr>
          <p:nvPr/>
        </p:nvSpPr>
        <p:spPr bwMode="auto">
          <a:xfrm>
            <a:off x="684213" y="549275"/>
            <a:ext cx="7848600" cy="491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i="1" u="sng">
                <a:latin typeface="Times New Roman" pitchFamily="18" charset="0"/>
              </a:rPr>
              <a:t>Причины жестокого обращения: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ru-RU" sz="2800">
                <a:latin typeface="Times New Roman" pitchFamily="18" charset="0"/>
              </a:rPr>
              <a:t>Нарушение привязанности, отсутствие живого чувства к ребёнку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ru-RU" sz="2800">
                <a:latin typeface="Times New Roman" pitchFamily="18" charset="0"/>
              </a:rPr>
              <a:t>Недостаточность родительских компетенций (молодая мама может просто не знать, как ухаживать за ребёнком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ru-RU" sz="2800">
                <a:latin typeface="Times New Roman" pitchFamily="18" charset="0"/>
              </a:rPr>
              <a:t>Нехватка внутренних ресурсов семьи, чтобы справиться с внешними бедами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ru-RU" sz="2800">
                <a:latin typeface="Times New Roman" pitchFamily="18" charset="0"/>
              </a:rPr>
              <a:t>Семейные традиции (меня так воспитывали)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4"/>
          <p:cNvSpPr txBox="1">
            <a:spLocks noChangeArrowheads="1"/>
          </p:cNvSpPr>
          <p:nvPr/>
        </p:nvSpPr>
        <p:spPr bwMode="auto">
          <a:xfrm>
            <a:off x="684213" y="549275"/>
            <a:ext cx="7848600" cy="235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i="1" u="sng">
                <a:latin typeface="Times New Roman" pitchFamily="18" charset="0"/>
              </a:rPr>
              <a:t>Причины жестокого обращения: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ru-RU" sz="2800">
                <a:latin typeface="Times New Roman" pitchFamily="18" charset="0"/>
              </a:rPr>
              <a:t>Алкоголизм и наркомания в семье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ru-RU" sz="2800">
                <a:latin typeface="Times New Roman" pitchFamily="18" charset="0"/>
              </a:rPr>
              <a:t>Депрессии, отчаяние и безысходность ситуации, которые переживают взрослые члены семьи</a:t>
            </a:r>
          </a:p>
        </p:txBody>
      </p:sp>
      <p:sp>
        <p:nvSpPr>
          <p:cNvPr id="22531" name="Text Box 5"/>
          <p:cNvSpPr txBox="1">
            <a:spLocks noChangeArrowheads="1"/>
          </p:cNvSpPr>
          <p:nvPr/>
        </p:nvSpPr>
        <p:spPr bwMode="auto">
          <a:xfrm>
            <a:off x="827088" y="3141663"/>
            <a:ext cx="7632700" cy="252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latin typeface="Times New Roman" pitchFamily="18" charset="0"/>
              </a:rPr>
              <a:t>Жестокое обращение в семьях – проявление тех проблем, которые имеются в семье. Часто родители видят причину усугубления своего положения в ребёнке.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4"/>
          <p:cNvSpPr txBox="1">
            <a:spLocks noChangeArrowheads="1"/>
          </p:cNvSpPr>
          <p:nvPr/>
        </p:nvSpPr>
        <p:spPr bwMode="auto">
          <a:xfrm>
            <a:off x="755650" y="765175"/>
            <a:ext cx="7704138" cy="564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latin typeface="Times New Roman" pitchFamily="18" charset="0"/>
              </a:rPr>
              <a:t>Виды ответственности лиц, допускающих жестокое обращение: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ru-RU" sz="2800" b="1" i="1" u="sng">
                <a:latin typeface="Times New Roman" pitchFamily="18" charset="0"/>
              </a:rPr>
              <a:t>Административная ответственность –</a:t>
            </a:r>
            <a:r>
              <a:rPr lang="ru-RU" sz="2800">
                <a:latin typeface="Times New Roman" pitchFamily="18" charset="0"/>
              </a:rPr>
              <a:t>родители или иные представители несовершеннолетних, допустившие пренебрежение основными потребностями ребёнка подлежат административной ответственности в соответствии с Кодексом РФ об административных правонарушениях </a:t>
            </a:r>
          </a:p>
          <a:p>
            <a:pPr algn="ctr">
              <a:spcBef>
                <a:spcPct val="50000"/>
              </a:spcBef>
            </a:pPr>
            <a:r>
              <a:rPr lang="ru-RU" sz="2800" b="1" i="1" u="sng">
                <a:latin typeface="Times New Roman" pitchFamily="18" charset="0"/>
              </a:rPr>
              <a:t>(ст. 5.35)</a:t>
            </a:r>
            <a:endParaRPr lang="ru-RU" sz="3200">
              <a:latin typeface="Times New Roman" pitchFamily="18" charset="0"/>
            </a:endParaRPr>
          </a:p>
          <a:p>
            <a:pPr algn="just">
              <a:spcBef>
                <a:spcPct val="50000"/>
              </a:spcBef>
              <a:buFontTx/>
              <a:buChar char="•"/>
            </a:pPr>
            <a:endParaRPr lang="ru-RU" sz="32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4"/>
          <p:cNvSpPr txBox="1">
            <a:spLocks noChangeArrowheads="1"/>
          </p:cNvSpPr>
          <p:nvPr/>
        </p:nvSpPr>
        <p:spPr bwMode="auto">
          <a:xfrm>
            <a:off x="755650" y="620713"/>
            <a:ext cx="7993063" cy="491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latin typeface="Times New Roman" pitchFamily="18" charset="0"/>
              </a:rPr>
              <a:t>Виды ответственности лиц, допускающих жестокое обращение:</a:t>
            </a:r>
            <a:endParaRPr lang="ru-RU" sz="3200" b="1" i="1" u="sng">
              <a:latin typeface="Times New Roman" pitchFamily="18" charset="0"/>
            </a:endParaRP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ru-RU" sz="2800" b="1" i="1" u="sng">
                <a:latin typeface="Times New Roman" pitchFamily="18" charset="0"/>
              </a:rPr>
              <a:t>Уголовная ответственность-</a:t>
            </a:r>
          </a:p>
          <a:p>
            <a:pPr algn="just">
              <a:spcBef>
                <a:spcPct val="50000"/>
              </a:spcBef>
            </a:pPr>
            <a:r>
              <a:rPr lang="ru-RU" sz="2800">
                <a:latin typeface="Times New Roman" pitchFamily="18" charset="0"/>
              </a:rPr>
              <a:t>Российское законодательство предусматривает ответственность лиц за все виды физического и сексуального насилия над детьми, а также по ряду статей за психическое насилие.</a:t>
            </a:r>
          </a:p>
          <a:p>
            <a:pPr algn="ctr">
              <a:spcBef>
                <a:spcPct val="50000"/>
              </a:spcBef>
            </a:pPr>
            <a:r>
              <a:rPr lang="ru-RU" sz="2800">
                <a:latin typeface="Times New Roman" pitchFamily="18" charset="0"/>
              </a:rPr>
              <a:t>(ст. 111, ст. 112, ст. 113, ст. 115, ст.116, ст. 110 </a:t>
            </a:r>
          </a:p>
          <a:p>
            <a:pPr algn="ctr">
              <a:spcBef>
                <a:spcPct val="50000"/>
              </a:spcBef>
            </a:pPr>
            <a:r>
              <a:rPr lang="ru-RU" sz="2800">
                <a:latin typeface="Times New Roman" pitchFamily="18" charset="0"/>
              </a:rPr>
              <a:t>УК РФ) </a:t>
            </a:r>
            <a:endParaRPr lang="ru-RU" sz="2800" b="1" i="1" u="sng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4"/>
          <p:cNvSpPr txBox="1">
            <a:spLocks noChangeArrowheads="1"/>
          </p:cNvSpPr>
          <p:nvPr/>
        </p:nvSpPr>
        <p:spPr bwMode="auto">
          <a:xfrm>
            <a:off x="684213" y="476250"/>
            <a:ext cx="77771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5603" name="Text Box 5"/>
          <p:cNvSpPr txBox="1">
            <a:spLocks noChangeArrowheads="1"/>
          </p:cNvSpPr>
          <p:nvPr/>
        </p:nvSpPr>
        <p:spPr bwMode="auto">
          <a:xfrm>
            <a:off x="611188" y="358775"/>
            <a:ext cx="7777162" cy="649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latin typeface="Times New Roman" pitchFamily="18" charset="0"/>
              </a:rPr>
              <a:t>Виды ответственности лиц, допускающих жестокое обращение: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ru-RU" sz="2800" b="1" i="1" u="sng">
                <a:latin typeface="Times New Roman" pitchFamily="18" charset="0"/>
              </a:rPr>
              <a:t>Гражданско-правовая ответственность –</a:t>
            </a:r>
            <a:r>
              <a:rPr lang="ru-RU" sz="2800">
                <a:latin typeface="Times New Roman" pitchFamily="18" charset="0"/>
              </a:rPr>
              <a:t> жестокое обращение с ребёнком может послужить основанием для привлечения родителей (лиц их заменяющих) к ответственности в соответствии с Семейным кодексом РФ.</a:t>
            </a:r>
          </a:p>
          <a:p>
            <a:pPr algn="ctr">
              <a:spcBef>
                <a:spcPct val="50000"/>
              </a:spcBef>
            </a:pPr>
            <a:r>
              <a:rPr lang="ru-RU" sz="2800">
                <a:latin typeface="Times New Roman" pitchFamily="18" charset="0"/>
              </a:rPr>
              <a:t>(ст.69 – лишение родительских прав, </a:t>
            </a:r>
          </a:p>
          <a:p>
            <a:pPr algn="ctr">
              <a:spcBef>
                <a:spcPct val="50000"/>
              </a:spcBef>
            </a:pPr>
            <a:r>
              <a:rPr lang="ru-RU" sz="2800">
                <a:latin typeface="Times New Roman" pitchFamily="18" charset="0"/>
              </a:rPr>
              <a:t>ст. 73 – ограничение родительских прав, </a:t>
            </a:r>
          </a:p>
          <a:p>
            <a:pPr algn="ctr">
              <a:spcBef>
                <a:spcPct val="50000"/>
              </a:spcBef>
            </a:pPr>
            <a:r>
              <a:rPr lang="ru-RU" sz="2800">
                <a:latin typeface="Times New Roman" pitchFamily="18" charset="0"/>
              </a:rPr>
              <a:t>ст. 77 –отобрание ребёнка при угрозе жизни)</a:t>
            </a:r>
          </a:p>
          <a:p>
            <a:pPr algn="ctr">
              <a:spcBef>
                <a:spcPct val="50000"/>
              </a:spcBef>
            </a:pPr>
            <a:endParaRPr lang="ru-RU" sz="32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4"/>
          <p:cNvSpPr txBox="1">
            <a:spLocks noChangeArrowheads="1"/>
          </p:cNvSpPr>
          <p:nvPr/>
        </p:nvSpPr>
        <p:spPr bwMode="auto">
          <a:xfrm>
            <a:off x="395288" y="1196975"/>
            <a:ext cx="8353425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3600" b="1" i="1" u="sng">
                <a:latin typeface="Times New Roman" pitchFamily="18" charset="0"/>
              </a:rPr>
              <a:t>Дисциплинарной ответственности </a:t>
            </a:r>
            <a:r>
              <a:rPr lang="ru-RU" sz="3600" b="1">
                <a:latin typeface="Times New Roman" pitchFamily="18" charset="0"/>
              </a:rPr>
              <a:t>могут быть подвергнуты должностные лица, в чьи обязанности входит обеспечение воспитания, оставившие факты жестокого обращения с детьми без внимания.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4"/>
          <p:cNvSpPr txBox="1">
            <a:spLocks noChangeArrowheads="1"/>
          </p:cNvSpPr>
          <p:nvPr/>
        </p:nvSpPr>
        <p:spPr bwMode="auto">
          <a:xfrm>
            <a:off x="611188" y="476250"/>
            <a:ext cx="7848600" cy="640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>
                <a:latin typeface="Times New Roman" pitchFamily="18" charset="0"/>
              </a:rPr>
              <a:t>Уважаемые родители, помните слова </a:t>
            </a:r>
          </a:p>
          <a:p>
            <a:pPr algn="ctr">
              <a:spcBef>
                <a:spcPct val="50000"/>
              </a:spcBef>
            </a:pPr>
            <a:r>
              <a:rPr lang="ru-RU" sz="3200">
                <a:latin typeface="Times New Roman" pitchFamily="18" charset="0"/>
              </a:rPr>
              <a:t>В.А. Сухомлинского:</a:t>
            </a:r>
          </a:p>
          <a:p>
            <a:pPr algn="ctr">
              <a:spcBef>
                <a:spcPct val="50000"/>
              </a:spcBef>
            </a:pPr>
            <a:r>
              <a:rPr lang="ru-RU" sz="2800" b="1" u="sng">
                <a:latin typeface="Times New Roman" pitchFamily="18" charset="0"/>
              </a:rPr>
              <a:t>«Трудный ребёнок – это дитя пороков родителей, зла семейной жизни. Это цветок, расцветающий в атмосфере бессердечия, неправды, обмана, праздности, презрения к людям, пренебрежения своим общественным делом. Это дитя нравственной неподготовленности родителей к рождению и воспитанию своих детей»</a:t>
            </a:r>
          </a:p>
          <a:p>
            <a:pPr algn="ctr">
              <a:spcBef>
                <a:spcPct val="50000"/>
              </a:spcBef>
            </a:pPr>
            <a:endParaRPr lang="ru-RU" sz="320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ru-RU" sz="32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4"/>
          <p:cNvSpPr txBox="1">
            <a:spLocks noChangeArrowheads="1"/>
          </p:cNvSpPr>
          <p:nvPr/>
        </p:nvSpPr>
        <p:spPr bwMode="auto">
          <a:xfrm>
            <a:off x="900113" y="908050"/>
            <a:ext cx="7416800" cy="500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Times New Roman" pitchFamily="18" charset="0"/>
              </a:rPr>
              <a:t>«Не бойся, пожалуйста, доктора Льва!</a:t>
            </a:r>
          </a:p>
          <a:p>
            <a:pPr algn="ctr"/>
            <a:r>
              <a:rPr lang="ru-RU" sz="2800" b="1">
                <a:latin typeface="Times New Roman" pitchFamily="18" charset="0"/>
              </a:rPr>
              <a:t>Он в горло зверюшке заглянет сперва</a:t>
            </a:r>
          </a:p>
          <a:p>
            <a:pPr algn="ctr"/>
            <a:r>
              <a:rPr lang="ru-RU" sz="2800" b="1">
                <a:latin typeface="Times New Roman" pitchFamily="18" charset="0"/>
              </a:rPr>
              <a:t>И выпишет срочно рецепт для больного:</a:t>
            </a:r>
          </a:p>
          <a:p>
            <a:pPr algn="ctr"/>
            <a:r>
              <a:rPr lang="ru-RU" sz="2800" b="1">
                <a:latin typeface="Times New Roman" pitchFamily="18" charset="0"/>
              </a:rPr>
              <a:t> «Таблетки, микстура и </a:t>
            </a:r>
            <a:r>
              <a:rPr lang="ru-RU" sz="2800" b="1" i="1" u="sng">
                <a:latin typeface="Times New Roman" pitchFamily="18" charset="0"/>
              </a:rPr>
              <a:t>тёплое слово</a:t>
            </a:r>
            <a:r>
              <a:rPr lang="ru-RU" sz="2800" b="1">
                <a:latin typeface="Times New Roman" pitchFamily="18" charset="0"/>
              </a:rPr>
              <a:t>,</a:t>
            </a:r>
          </a:p>
          <a:p>
            <a:pPr algn="ctr"/>
            <a:r>
              <a:rPr lang="ru-RU" sz="2800" b="1">
                <a:latin typeface="Times New Roman" pitchFamily="18" charset="0"/>
              </a:rPr>
              <a:t>Компресс, полосканье и </a:t>
            </a:r>
            <a:r>
              <a:rPr lang="ru-RU" sz="2800" b="1" i="1" u="sng">
                <a:latin typeface="Times New Roman" pitchFamily="18" charset="0"/>
              </a:rPr>
              <a:t>доброе слово</a:t>
            </a:r>
            <a:r>
              <a:rPr lang="ru-RU" sz="2800" b="1">
                <a:latin typeface="Times New Roman" pitchFamily="18" charset="0"/>
              </a:rPr>
              <a:t>,</a:t>
            </a:r>
          </a:p>
          <a:p>
            <a:pPr algn="ctr"/>
            <a:r>
              <a:rPr lang="ru-RU" sz="2800" b="1">
                <a:latin typeface="Times New Roman" pitchFamily="18" charset="0"/>
              </a:rPr>
              <a:t>Горчичники, банки и  </a:t>
            </a:r>
            <a:r>
              <a:rPr lang="ru-RU" sz="2800" b="1" i="1" u="sng">
                <a:latin typeface="Times New Roman" pitchFamily="18" charset="0"/>
              </a:rPr>
              <a:t>нежное слово</a:t>
            </a:r>
            <a:r>
              <a:rPr lang="ru-RU" sz="2800" b="1">
                <a:latin typeface="Times New Roman" pitchFamily="18" charset="0"/>
              </a:rPr>
              <a:t>, -</a:t>
            </a:r>
          </a:p>
          <a:p>
            <a:pPr algn="ctr"/>
            <a:r>
              <a:rPr lang="ru-RU" sz="2800" b="1">
                <a:latin typeface="Times New Roman" pitchFamily="18" charset="0"/>
              </a:rPr>
              <a:t>Ни капли холодного, острого, злого!</a:t>
            </a:r>
          </a:p>
          <a:p>
            <a:pPr algn="ctr"/>
            <a:r>
              <a:rPr lang="ru-RU" sz="2800" b="1" i="1" u="sng">
                <a:latin typeface="Times New Roman" pitchFamily="18" charset="0"/>
              </a:rPr>
              <a:t>Без доброго слова, без тёплого слова, </a:t>
            </a:r>
          </a:p>
          <a:p>
            <a:pPr algn="ctr"/>
            <a:r>
              <a:rPr lang="ru-RU" sz="2800" b="1" i="1" u="sng">
                <a:latin typeface="Times New Roman" pitchFamily="18" charset="0"/>
              </a:rPr>
              <a:t>Без нежного слова – не лечат больного!»</a:t>
            </a:r>
          </a:p>
          <a:p>
            <a:pPr algn="r"/>
            <a:r>
              <a:rPr lang="ru-RU" sz="2800" b="1">
                <a:latin typeface="Times New Roman" pitchFamily="18" charset="0"/>
              </a:rPr>
              <a:t>Юнна Мориц</a:t>
            </a:r>
          </a:p>
          <a:p>
            <a:pPr>
              <a:spcBef>
                <a:spcPct val="50000"/>
              </a:spcBef>
            </a:pPr>
            <a:endParaRPr lang="ru-RU" sz="28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971550" y="692150"/>
            <a:ext cx="7272338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u="sng">
                <a:latin typeface="Times New Roman" pitchFamily="18" charset="0"/>
              </a:rPr>
              <a:t>Жестокое обращение с детьми</a:t>
            </a:r>
            <a:r>
              <a:rPr lang="ru-RU" sz="4000" b="1">
                <a:latin typeface="Times New Roman" pitchFamily="18" charset="0"/>
              </a:rPr>
              <a:t> – действия (или бездействие) родителей, воспитателей и других лиц, наносящее ущерб физическому или психическому здоровью ребёнка.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971550" y="692150"/>
            <a:ext cx="7704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900113" y="692150"/>
            <a:ext cx="7416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4000">
              <a:latin typeface="Times New Roman" pitchFamily="18" charset="0"/>
            </a:endParaRPr>
          </a:p>
        </p:txBody>
      </p:sp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827088" y="620713"/>
            <a:ext cx="7416800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u="sng">
                <a:latin typeface="Times New Roman" pitchFamily="18" charset="0"/>
              </a:rPr>
              <a:t>Жестокое обращение</a:t>
            </a:r>
            <a:r>
              <a:rPr lang="ru-RU" sz="3200">
                <a:latin typeface="Times New Roman" pitchFamily="18" charset="0"/>
              </a:rPr>
              <a:t> включает в себя и физическое и сексуальное насилие, и физическое пренебрежение, и недостаток внимания, и эмоциональное неправильное обращение, и покушение на половую неприкосновенность, а также морально-юридическое неправильное обращение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971550" y="908050"/>
            <a:ext cx="7129463" cy="411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b="1" i="1" u="sng">
                <a:latin typeface="Times New Roman" pitchFamily="18" charset="0"/>
              </a:rPr>
              <a:t>НАСИЛИЕ</a:t>
            </a:r>
            <a:r>
              <a:rPr lang="ru-RU" sz="4400">
                <a:latin typeface="Times New Roman" pitchFamily="18" charset="0"/>
              </a:rPr>
              <a:t> – любая форма взаимоотношений, направленная на установление или удержание контроля силой над другим человеком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900113" y="620713"/>
            <a:ext cx="7127875" cy="533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ru-RU" sz="4000" b="1" i="1" u="sng">
                <a:latin typeface="Times New Roman" pitchFamily="18" charset="0"/>
              </a:rPr>
              <a:t>Формы насилия над детьми: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3200">
                <a:latin typeface="Times New Roman" pitchFamily="18" charset="0"/>
              </a:rPr>
              <a:t>Физическое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3200">
                <a:latin typeface="Times New Roman" pitchFamily="18" charset="0"/>
              </a:rPr>
              <a:t>Сексуальное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3200">
                <a:latin typeface="Times New Roman" pitchFamily="18" charset="0"/>
              </a:rPr>
              <a:t>Психическое (эмоционально-неправильное обращение)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3200">
                <a:latin typeface="Times New Roman" pitchFamily="18" charset="0"/>
              </a:rPr>
              <a:t>Отсутствие заботы (пренебрежение основными потребностями ребёнка)</a:t>
            </a:r>
          </a:p>
          <a:p>
            <a:pPr marL="342900" indent="-342900">
              <a:spcBef>
                <a:spcPct val="50000"/>
              </a:spcBef>
            </a:pPr>
            <a:endParaRPr lang="ru-RU" sz="32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1331913" y="908050"/>
            <a:ext cx="68405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1042988" y="692150"/>
            <a:ext cx="7345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8196" name="Text Box 6"/>
          <p:cNvSpPr txBox="1">
            <a:spLocks noChangeArrowheads="1"/>
          </p:cNvSpPr>
          <p:nvPr/>
        </p:nvSpPr>
        <p:spPr bwMode="auto">
          <a:xfrm>
            <a:off x="755650" y="620713"/>
            <a:ext cx="7704138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i="1" u="sng">
                <a:latin typeface="Times New Roman" pitchFamily="18" charset="0"/>
              </a:rPr>
              <a:t>Физическое насилие</a:t>
            </a:r>
            <a:r>
              <a:rPr lang="ru-RU" sz="4000">
                <a:latin typeface="Times New Roman" pitchFamily="18" charset="0"/>
              </a:rPr>
              <a:t> – действия (бездействия) со стороны родителей или других взрослых, в результате которых физическое и умственное здоровье ребёнка нарушается или находится под угрозой повреждения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179388" y="836613"/>
            <a:ext cx="8640762" cy="691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ru-RU" sz="2800" b="1" i="1" u="sng">
                <a:latin typeface="Times New Roman" pitchFamily="18" charset="0"/>
              </a:rPr>
              <a:t>Влияние физического насилия на ребёнка: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400" b="1">
                <a:latin typeface="Times New Roman" pitchFamily="18" charset="0"/>
              </a:rPr>
              <a:t>Поведенческие и психологические индикаторы: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ru-RU" sz="2400">
                <a:latin typeface="Times New Roman" pitchFamily="18" charset="0"/>
              </a:rPr>
              <a:t>Задержка развития, малоподвижность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ru-RU" sz="2400">
                <a:latin typeface="Times New Roman" pitchFamily="18" charset="0"/>
              </a:rPr>
              <a:t>Дети могут становиться агрессивными, тревожными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ru-RU" sz="2400">
                <a:latin typeface="Times New Roman" pitchFamily="18" charset="0"/>
              </a:rPr>
              <a:t> Могут быть необычайно стеснительными, нелюбопытными, избегать сверстников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ru-RU" sz="2400">
                <a:latin typeface="Times New Roman" pitchFamily="18" charset="0"/>
              </a:rPr>
              <a:t>Бояться взрослых и играют только с маленькими детьми, а не ровесниками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ru-RU" sz="2400">
                <a:latin typeface="Times New Roman" pitchFamily="18" charset="0"/>
              </a:rPr>
              <a:t>Страх физического контакта, боязнь идти домой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ru-RU" sz="2400">
                <a:latin typeface="Times New Roman" pitchFamily="18" charset="0"/>
              </a:rPr>
              <a:t>Тревога, когда плачут другие дети, тики, раскачивание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endParaRPr lang="ru-RU" sz="2400">
              <a:latin typeface="Times New Roman" pitchFamily="18" charset="0"/>
            </a:endParaRPr>
          </a:p>
          <a:p>
            <a:pPr marL="342900" indent="-342900">
              <a:spcBef>
                <a:spcPct val="50000"/>
              </a:spcBef>
              <a:buFontTx/>
              <a:buChar char="•"/>
            </a:pPr>
            <a:endParaRPr lang="ru-RU" sz="2800">
              <a:latin typeface="Times New Roman" pitchFamily="18" charset="0"/>
            </a:endParaRP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endParaRPr lang="ru-RU" sz="2800" b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395288" y="620713"/>
            <a:ext cx="8569325" cy="436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latin typeface="Times New Roman" pitchFamily="18" charset="0"/>
              </a:rPr>
              <a:t>2</a:t>
            </a:r>
            <a:r>
              <a:rPr lang="ru-RU" sz="2800" b="1" i="1" u="sng">
                <a:latin typeface="Times New Roman" pitchFamily="18" charset="0"/>
              </a:rPr>
              <a:t>. Признаки физического насилия над ребёнком: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ru-RU" sz="2800">
                <a:latin typeface="Times New Roman" pitchFamily="18" charset="0"/>
              </a:rPr>
              <a:t> </a:t>
            </a:r>
            <a:r>
              <a:rPr lang="ru-RU" sz="2800" b="1" u="sng">
                <a:latin typeface="Times New Roman" pitchFamily="18" charset="0"/>
              </a:rPr>
              <a:t>Раны и синяки</a:t>
            </a:r>
            <a:r>
              <a:rPr lang="ru-RU" sz="2800">
                <a:latin typeface="Times New Roman" pitchFamily="18" charset="0"/>
              </a:rPr>
              <a:t> (разные по времени и возникновению, в разных частях тела одновременно, непонятного происхождения, имеют особую форму предмета, например, форму пряжки ремня, ладони)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ru-RU" sz="2800" b="1" u="sng">
                <a:latin typeface="Times New Roman" pitchFamily="18" charset="0"/>
              </a:rPr>
              <a:t> Ожоги </a:t>
            </a:r>
            <a:r>
              <a:rPr lang="ru-RU" sz="2800">
                <a:latin typeface="Times New Roman" pitchFamily="18" charset="0"/>
              </a:rPr>
              <a:t>(топография ожогов различна, но чаще они расположены на стопах, кистях, груди, голове. Как правило, это контактные ожоги горячими металлическими предметами и сигаретами)</a:t>
            </a:r>
            <a:endParaRPr lang="ru-RU" sz="2800" b="1" u="sng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обрание">
  <a:themeElements>
    <a:clrScheme name="Другая 49">
      <a:dk1>
        <a:srgbClr val="8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собрание</Template>
  <TotalTime>125</TotalTime>
  <Words>1113</Words>
  <Application>Microsoft Office PowerPoint</Application>
  <PresentationFormat>Экран (4:3)</PresentationFormat>
  <Paragraphs>99</Paragraphs>
  <Slides>27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1" baseType="lpstr">
      <vt:lpstr>Arial</vt:lpstr>
      <vt:lpstr>Calibri</vt:lpstr>
      <vt:lpstr>Times New Roman</vt:lpstr>
      <vt:lpstr>собрание</vt:lpstr>
      <vt:lpstr>Семья и детство без жестокости и насилия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 * *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Семья и детство без жестокости и насилия</dc:title>
  <dc:creator>* * *</dc:creator>
  <dc:description>http://aida.ucoz.ru</dc:description>
  <cp:lastModifiedBy>БОСС</cp:lastModifiedBy>
  <cp:revision>9</cp:revision>
  <dcterms:created xsi:type="dcterms:W3CDTF">2004-01-11T15:26:19Z</dcterms:created>
  <dcterms:modified xsi:type="dcterms:W3CDTF">2021-04-14T09:04:20Z</dcterms:modified>
  <cp:category>шаблоны к Powerpoint</cp:category>
</cp:coreProperties>
</file>